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6"/>
  </p:notesMasterIdLst>
  <p:sldIdLst>
    <p:sldId id="263" r:id="rId5"/>
  </p:sldIdLst>
  <p:sldSz cx="14535150" cy="10287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PEARCE (MOH)" initials="FP(" lastIdx="3" clrIdx="0">
    <p:extLst>
      <p:ext uri="{19B8F6BF-5375-455C-9EA6-DF929625EA0E}">
        <p15:presenceInfo xmlns:p15="http://schemas.microsoft.com/office/powerpoint/2012/main" userId="Fiona PEARCE (MOH)" providerId="None"/>
      </p:ext>
    </p:extLst>
  </p:cmAuthor>
  <p:cmAuthor id="2" name="Louise GOH (MOH)" initials="LG(" lastIdx="2" clrIdx="1">
    <p:extLst>
      <p:ext uri="{19B8F6BF-5375-455C-9EA6-DF929625EA0E}">
        <p15:presenceInfo xmlns:p15="http://schemas.microsoft.com/office/powerpoint/2012/main" userId="Louise GOH (MOH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DAD"/>
    <a:srgbClr val="595959"/>
    <a:srgbClr val="007078"/>
    <a:srgbClr val="E0E0E0"/>
    <a:srgbClr val="F7F7F7"/>
    <a:srgbClr val="F5F5F5"/>
    <a:srgbClr val="F3F3F3"/>
    <a:srgbClr val="ECA6BA"/>
    <a:srgbClr val="FFC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1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00707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78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427498529230123E-2"/>
                  <c:y val="7.6223763879327083E-2"/>
                </c:manualLayout>
              </c:layout>
              <c:tx>
                <c:rich>
                  <a:bodyPr/>
                  <a:lstStyle/>
                  <a:p>
                    <a:fld id="{6A628968-1D12-4072-BE4C-4E11A95CF865}" type="VALUE">
                      <a:rPr lang="en-US" sz="1800"/>
                      <a:pPr/>
                      <a:t>[VALUE]</a:t>
                    </a:fld>
                    <a:endParaRPr lang="en-S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1F-407C-9F30-B22C843091CF}"/>
                </c:ext>
              </c:extLst>
            </c:dLbl>
            <c:dLbl>
              <c:idx val="1"/>
              <c:layout>
                <c:manualLayout>
                  <c:x val="-4.2243748424175234E-2"/>
                  <c:y val="5.8288760613602983E-2"/>
                </c:manualLayout>
              </c:layout>
              <c:tx>
                <c:rich>
                  <a:bodyPr/>
                  <a:lstStyle/>
                  <a:p>
                    <a:fld id="{4B4E9F8E-3E39-4C34-BE12-54DF000B39BD}" type="VALUE">
                      <a:rPr lang="en-US" sz="1800"/>
                      <a:pPr/>
                      <a:t>[VALUE]</a:t>
                    </a:fld>
                    <a:endParaRPr lang="en-S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1F-407C-9F30-B22C843091CF}"/>
                </c:ext>
              </c:extLst>
            </c:dLbl>
            <c:dLbl>
              <c:idx val="2"/>
              <c:layout>
                <c:manualLayout>
                  <c:x val="-3.9427498529230123E-2"/>
                  <c:y val="7.1740013062896041E-2"/>
                </c:manualLayout>
              </c:layout>
              <c:tx>
                <c:rich>
                  <a:bodyPr/>
                  <a:lstStyle/>
                  <a:p>
                    <a:fld id="{F12E8F00-8BF7-429E-8383-841AD4600C1E}" type="VALUE">
                      <a:rPr lang="en-US" sz="1800"/>
                      <a:pPr/>
                      <a:t>[VALUE]</a:t>
                    </a:fld>
                    <a:endParaRPr lang="en-S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01F-407C-9F30-B22C84309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Pre-guidance</c:v>
                </c:pt>
                <c:pt idx="1">
                  <c:v>Post-guidance
 first year</c:v>
                </c:pt>
                <c:pt idx="2">
                  <c:v>Post-guidance
 second 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1F-407C-9F30-B22C84309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110064"/>
        <c:axId val="892647008"/>
      </c:lineChart>
      <c:catAx>
        <c:axId val="88511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647008"/>
        <c:crosses val="autoZero"/>
        <c:auto val="1"/>
        <c:lblAlgn val="ctr"/>
        <c:lblOffset val="100"/>
        <c:noMultiLvlLbl val="0"/>
      </c:catAx>
      <c:valAx>
        <c:axId val="89264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sz="1500" dirty="0"/>
                  <a:t>Number of children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11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067BC-9479-446D-BE0D-716127BDBCC0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57250"/>
            <a:ext cx="32702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7BB3-2C1C-4E4F-8E9E-B3D5F71FE1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479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1pPr>
    <a:lvl2pPr marL="714014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2pPr>
    <a:lvl3pPr marL="1428028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3pPr>
    <a:lvl4pPr marL="2142042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4pPr>
    <a:lvl5pPr marL="2856056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5pPr>
    <a:lvl6pPr marL="3570071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6pPr>
    <a:lvl7pPr marL="4284085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7pPr>
    <a:lvl8pPr marL="4998099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8pPr>
    <a:lvl9pPr marL="5712113" algn="l" defTabSz="1428028" rtl="0" eaLnBrk="1" latinLnBrk="0" hangingPunct="1">
      <a:defRPr sz="18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36" y="1683545"/>
            <a:ext cx="12354878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6895" y="5403058"/>
            <a:ext cx="10901363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8" indent="0" algn="ctr">
              <a:buNone/>
              <a:defRPr sz="2700"/>
            </a:lvl3pPr>
            <a:lvl4pPr marL="2057262" indent="0" algn="ctr">
              <a:buNone/>
              <a:defRPr sz="2400"/>
            </a:lvl4pPr>
            <a:lvl5pPr marL="2743016" indent="0" algn="ctr">
              <a:buNone/>
              <a:defRPr sz="2400"/>
            </a:lvl5pPr>
            <a:lvl6pPr marL="3428770" indent="0" algn="ctr">
              <a:buNone/>
              <a:defRPr sz="2400"/>
            </a:lvl6pPr>
            <a:lvl7pPr marL="4114524" indent="0" algn="ctr">
              <a:buNone/>
              <a:defRPr sz="2400"/>
            </a:lvl7pPr>
            <a:lvl8pPr marL="4800278" indent="0" algn="ctr">
              <a:buNone/>
              <a:defRPr sz="2400"/>
            </a:lvl8pPr>
            <a:lvl9pPr marL="5486032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106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93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01718" y="547690"/>
            <a:ext cx="3134142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9292" y="547690"/>
            <a:ext cx="922073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270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" y="8179593"/>
            <a:ext cx="11991498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54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C22B-3123-4178-8710-DB7784A86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855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723" y="2564609"/>
            <a:ext cx="12536567" cy="4279106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723" y="6884197"/>
            <a:ext cx="12536567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0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0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2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0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424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291" y="2738440"/>
            <a:ext cx="6177439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8421" y="2738440"/>
            <a:ext cx="6177439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873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85" y="547692"/>
            <a:ext cx="12536567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86" y="2521745"/>
            <a:ext cx="6149049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54" indent="0">
              <a:buNone/>
              <a:defRPr sz="3000" b="1"/>
            </a:lvl2pPr>
            <a:lvl3pPr marL="1371508" indent="0">
              <a:buNone/>
              <a:defRPr sz="2700" b="1"/>
            </a:lvl3pPr>
            <a:lvl4pPr marL="2057262" indent="0">
              <a:buNone/>
              <a:defRPr sz="2400" b="1"/>
            </a:lvl4pPr>
            <a:lvl5pPr marL="2743016" indent="0">
              <a:buNone/>
              <a:defRPr sz="2400" b="1"/>
            </a:lvl5pPr>
            <a:lvl6pPr marL="3428770" indent="0">
              <a:buNone/>
              <a:defRPr sz="2400" b="1"/>
            </a:lvl6pPr>
            <a:lvl7pPr marL="4114524" indent="0">
              <a:buNone/>
              <a:defRPr sz="2400" b="1"/>
            </a:lvl7pPr>
            <a:lvl8pPr marL="4800278" indent="0">
              <a:buNone/>
              <a:defRPr sz="2400" b="1"/>
            </a:lvl8pPr>
            <a:lvl9pPr marL="5486032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1186" y="3757613"/>
            <a:ext cx="6149049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58420" y="2521745"/>
            <a:ext cx="617933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54" indent="0">
              <a:buNone/>
              <a:defRPr sz="3000" b="1"/>
            </a:lvl2pPr>
            <a:lvl3pPr marL="1371508" indent="0">
              <a:buNone/>
              <a:defRPr sz="2700" b="1"/>
            </a:lvl3pPr>
            <a:lvl4pPr marL="2057262" indent="0">
              <a:buNone/>
              <a:defRPr sz="2400" b="1"/>
            </a:lvl4pPr>
            <a:lvl5pPr marL="2743016" indent="0">
              <a:buNone/>
              <a:defRPr sz="2400" b="1"/>
            </a:lvl5pPr>
            <a:lvl6pPr marL="3428770" indent="0">
              <a:buNone/>
              <a:defRPr sz="2400" b="1"/>
            </a:lvl6pPr>
            <a:lvl7pPr marL="4114524" indent="0">
              <a:buNone/>
              <a:defRPr sz="2400" b="1"/>
            </a:lvl7pPr>
            <a:lvl8pPr marL="4800278" indent="0">
              <a:buNone/>
              <a:defRPr sz="2400" b="1"/>
            </a:lvl8pPr>
            <a:lvl9pPr marL="5486032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58420" y="3757613"/>
            <a:ext cx="617933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143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625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7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86" y="685800"/>
            <a:ext cx="4687964" cy="240030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333" y="1481140"/>
            <a:ext cx="7358420" cy="7310438"/>
          </a:xfrm>
        </p:spPr>
        <p:txBody>
          <a:bodyPr/>
          <a:lstStyle>
            <a:lvl1pPr>
              <a:defRPr sz="4799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186" y="3086100"/>
            <a:ext cx="4687964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54" indent="0">
              <a:buNone/>
              <a:defRPr sz="2100"/>
            </a:lvl2pPr>
            <a:lvl3pPr marL="1371508" indent="0">
              <a:buNone/>
              <a:defRPr sz="1799"/>
            </a:lvl3pPr>
            <a:lvl4pPr marL="2057262" indent="0">
              <a:buNone/>
              <a:defRPr sz="1499"/>
            </a:lvl4pPr>
            <a:lvl5pPr marL="2743016" indent="0">
              <a:buNone/>
              <a:defRPr sz="1499"/>
            </a:lvl5pPr>
            <a:lvl6pPr marL="3428770" indent="0">
              <a:buNone/>
              <a:defRPr sz="1499"/>
            </a:lvl6pPr>
            <a:lvl7pPr marL="4114524" indent="0">
              <a:buNone/>
              <a:defRPr sz="1499"/>
            </a:lvl7pPr>
            <a:lvl8pPr marL="4800278" indent="0">
              <a:buNone/>
              <a:defRPr sz="1499"/>
            </a:lvl8pPr>
            <a:lvl9pPr marL="5486032" indent="0">
              <a:buNone/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304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86" y="685800"/>
            <a:ext cx="4687964" cy="240030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9333" y="1481140"/>
            <a:ext cx="7358420" cy="7310438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54" indent="0">
              <a:buNone/>
              <a:defRPr sz="4200"/>
            </a:lvl2pPr>
            <a:lvl3pPr marL="1371508" indent="0">
              <a:buNone/>
              <a:defRPr sz="3600"/>
            </a:lvl3pPr>
            <a:lvl4pPr marL="2057262" indent="0">
              <a:buNone/>
              <a:defRPr sz="3000"/>
            </a:lvl4pPr>
            <a:lvl5pPr marL="2743016" indent="0">
              <a:buNone/>
              <a:defRPr sz="3000"/>
            </a:lvl5pPr>
            <a:lvl6pPr marL="3428770" indent="0">
              <a:buNone/>
              <a:defRPr sz="3000"/>
            </a:lvl6pPr>
            <a:lvl7pPr marL="4114524" indent="0">
              <a:buNone/>
              <a:defRPr sz="3000"/>
            </a:lvl7pPr>
            <a:lvl8pPr marL="4800278" indent="0">
              <a:buNone/>
              <a:defRPr sz="3000"/>
            </a:lvl8pPr>
            <a:lvl9pPr marL="5486032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186" y="3086100"/>
            <a:ext cx="4687964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54" indent="0">
              <a:buNone/>
              <a:defRPr sz="2100"/>
            </a:lvl2pPr>
            <a:lvl3pPr marL="1371508" indent="0">
              <a:buNone/>
              <a:defRPr sz="1799"/>
            </a:lvl3pPr>
            <a:lvl4pPr marL="2057262" indent="0">
              <a:buNone/>
              <a:defRPr sz="1499"/>
            </a:lvl4pPr>
            <a:lvl5pPr marL="2743016" indent="0">
              <a:buNone/>
              <a:defRPr sz="1499"/>
            </a:lvl5pPr>
            <a:lvl6pPr marL="3428770" indent="0">
              <a:buNone/>
              <a:defRPr sz="1499"/>
            </a:lvl6pPr>
            <a:lvl7pPr marL="4114524" indent="0">
              <a:buNone/>
              <a:defRPr sz="1499"/>
            </a:lvl7pPr>
            <a:lvl8pPr marL="4800278" indent="0">
              <a:buNone/>
              <a:defRPr sz="1499"/>
            </a:lvl8pPr>
            <a:lvl9pPr marL="5486032" indent="0">
              <a:buNone/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874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9293" y="547692"/>
            <a:ext cx="12536567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293" y="2738440"/>
            <a:ext cx="12536567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9291" y="9534527"/>
            <a:ext cx="32704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DD72-718A-4D6C-8C9D-614A9569BC2D}" type="datetimeFigureOut">
              <a:rPr lang="en-SG" smtClean="0"/>
              <a:t>22/6/2023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4770" y="9534527"/>
            <a:ext cx="490561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5451" y="9534527"/>
            <a:ext cx="32704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14EC-E346-4DF7-BBB4-F04367B805F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58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25" r:id="rId12"/>
  </p:sldLayoutIdLst>
  <p:txStyles>
    <p:titleStyle>
      <a:lvl1pPr algn="l" defTabSz="137150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1371508" rtl="0" eaLnBrk="1" latinLnBrk="0" hangingPunct="1">
        <a:lnSpc>
          <a:spcPct val="90000"/>
        </a:lnSpc>
        <a:spcBef>
          <a:spcPts val="1499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5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39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3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7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1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5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08" indent="-342877" algn="l" defTabSz="1371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8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2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6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0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4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78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2" algn="l" defTabSz="137150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DF94F0-D9F4-4664-BEA8-F875D934C263}"/>
              </a:ext>
            </a:extLst>
          </p:cNvPr>
          <p:cNvGrpSpPr/>
          <p:nvPr/>
        </p:nvGrpSpPr>
        <p:grpSpPr>
          <a:xfrm>
            <a:off x="280427" y="1566748"/>
            <a:ext cx="6816492" cy="830997"/>
            <a:chOff x="145922" y="1559871"/>
            <a:chExt cx="3640015" cy="830997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15DAE5B8-38C7-49B5-859C-5E519A62830D}"/>
                </a:ext>
              </a:extLst>
            </p:cNvPr>
            <p:cNvSpPr txBox="1">
              <a:spLocks/>
            </p:cNvSpPr>
            <p:nvPr/>
          </p:nvSpPr>
          <p:spPr>
            <a:xfrm>
              <a:off x="145922" y="1640678"/>
              <a:ext cx="3640015" cy="669385"/>
            </a:xfrm>
            <a:prstGeom prst="roundRect">
              <a:avLst/>
            </a:prstGeom>
            <a:solidFill>
              <a:srgbClr val="007078"/>
            </a:solidFill>
            <a:ln>
              <a:noFill/>
            </a:ln>
          </p:spPr>
          <p:txBody>
            <a:bodyPr vert="horz" lIns="182881" tIns="91440" rIns="182881" bIns="91440" rtlCol="0" anchor="ctr">
              <a:normAutofit/>
            </a:bodyPr>
            <a:lstStyle>
              <a:lvl1pPr marL="225903" indent="-225903" algn="l" defTabSz="903610" rtl="0" eaLnBrk="1" latinLnBrk="0" hangingPunct="1">
                <a:lnSpc>
                  <a:spcPct val="90000"/>
                </a:lnSpc>
                <a:spcBef>
                  <a:spcPts val="988"/>
                </a:spcBef>
                <a:buFont typeface="Arial" panose="020B0604020202020204" pitchFamily="34" charset="0"/>
                <a:buChar char="•"/>
                <a:defRPr sz="27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770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23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951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31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312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492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3673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853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34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2400" b="1" dirty="0">
                  <a:solidFill>
                    <a:schemeClr val="bg1"/>
                  </a:solidFill>
                </a:rPr>
                <a:t>       BACKGROUND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BC4629-766C-42D4-8C66-06828FF855FB}"/>
                </a:ext>
              </a:extLst>
            </p:cNvPr>
            <p:cNvSpPr txBox="1"/>
            <p:nvPr/>
          </p:nvSpPr>
          <p:spPr>
            <a:xfrm>
              <a:off x="145922" y="1559871"/>
              <a:ext cx="856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  <a:sym typeface="Wingdings" panose="05000000000000000000" pitchFamily="2" charset="2"/>
                </a:rPr>
                <a:t>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412A5FD-D34C-48A2-B920-4B14816A04D6}"/>
              </a:ext>
            </a:extLst>
          </p:cNvPr>
          <p:cNvSpPr txBox="1">
            <a:spLocks/>
          </p:cNvSpPr>
          <p:nvPr/>
        </p:nvSpPr>
        <p:spPr>
          <a:xfrm>
            <a:off x="165410" y="2374968"/>
            <a:ext cx="7028656" cy="200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82881" tIns="91440" rIns="182881" bIns="91440" rtlCol="0">
            <a:noAutofit/>
          </a:bodyPr>
          <a:lstStyle>
            <a:lvl1pPr marL="225903" indent="-225903" algn="l" defTabSz="903610" rtl="0" eaLnBrk="1" latinLnBrk="0" hangingPunct="1">
              <a:lnSpc>
                <a:spcPct val="90000"/>
              </a:lnSpc>
              <a:spcBef>
                <a:spcPts val="988"/>
              </a:spcBef>
              <a:buFont typeface="Arial" panose="020B0604020202020204" pitchFamily="34" charset="0"/>
              <a:buChar char="•"/>
              <a:defRPr sz="27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70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23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951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31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312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492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673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853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34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The Agency for Care Effectiveness performs health technology assessments (HTA) in Singapore.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Following the evaluations, it is vital to evaluate the impact of subsidy decisions resulting from HTA and its technology guidance.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Using the bilateral cochlear implants for children with severe-to-profound sensorineural hearing loss as a case study, we examined real-world data to answer two questions: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31ADAD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8241EC-4A69-4C3E-85F9-9E321465EFA4}"/>
              </a:ext>
            </a:extLst>
          </p:cNvPr>
          <p:cNvGrpSpPr/>
          <p:nvPr/>
        </p:nvGrpSpPr>
        <p:grpSpPr>
          <a:xfrm>
            <a:off x="7438231" y="1566748"/>
            <a:ext cx="6816491" cy="830997"/>
            <a:chOff x="145922" y="1559871"/>
            <a:chExt cx="3640015" cy="830997"/>
          </a:xfrm>
        </p:grpSpPr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0D8AD02D-CC81-4CDA-A32A-BF2911DFEB2E}"/>
                </a:ext>
              </a:extLst>
            </p:cNvPr>
            <p:cNvSpPr txBox="1">
              <a:spLocks/>
            </p:cNvSpPr>
            <p:nvPr/>
          </p:nvSpPr>
          <p:spPr>
            <a:xfrm>
              <a:off x="145922" y="1640678"/>
              <a:ext cx="3640015" cy="669385"/>
            </a:xfrm>
            <a:prstGeom prst="roundRect">
              <a:avLst/>
            </a:prstGeom>
            <a:solidFill>
              <a:srgbClr val="007078"/>
            </a:solidFill>
            <a:ln>
              <a:noFill/>
            </a:ln>
          </p:spPr>
          <p:txBody>
            <a:bodyPr vert="horz" lIns="182881" tIns="91440" rIns="182881" bIns="91440" rtlCol="0" anchor="ctr">
              <a:normAutofit/>
            </a:bodyPr>
            <a:lstStyle>
              <a:lvl1pPr marL="225903" indent="-225903" algn="l" defTabSz="903610" rtl="0" eaLnBrk="1" latinLnBrk="0" hangingPunct="1">
                <a:lnSpc>
                  <a:spcPct val="90000"/>
                </a:lnSpc>
                <a:spcBef>
                  <a:spcPts val="988"/>
                </a:spcBef>
                <a:buFont typeface="Arial" panose="020B0604020202020204" pitchFamily="34" charset="0"/>
                <a:buChar char="•"/>
                <a:defRPr sz="27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770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23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951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31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312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492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3673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853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34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2400" b="1" dirty="0">
                  <a:solidFill>
                    <a:schemeClr val="bg1"/>
                  </a:solidFill>
                </a:rPr>
                <a:t>       METHODS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19E781-1EC0-4530-83EE-4DEAAC3CB294}"/>
                </a:ext>
              </a:extLst>
            </p:cNvPr>
            <p:cNvSpPr txBox="1"/>
            <p:nvPr/>
          </p:nvSpPr>
          <p:spPr>
            <a:xfrm>
              <a:off x="145922" y="1559871"/>
              <a:ext cx="856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  <a:sym typeface="Wingdings" panose="05000000000000000000" pitchFamily="2" charset="2"/>
                </a:rPr>
                <a:t>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BC27864-7E8A-4F1E-8555-8F590DB611E3}"/>
              </a:ext>
            </a:extLst>
          </p:cNvPr>
          <p:cNvSpPr txBox="1">
            <a:spLocks/>
          </p:cNvSpPr>
          <p:nvPr/>
        </p:nvSpPr>
        <p:spPr>
          <a:xfrm>
            <a:off x="7267575" y="2376716"/>
            <a:ext cx="7028656" cy="334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82881" tIns="91440" rIns="182881" bIns="91440" rtlCol="0">
            <a:noAutofit/>
          </a:bodyPr>
          <a:lstStyle>
            <a:lvl1pPr marL="225903" indent="-225903" algn="l" defTabSz="903610" rtl="0" eaLnBrk="1" latinLnBrk="0" hangingPunct="1">
              <a:lnSpc>
                <a:spcPct val="90000"/>
              </a:lnSpc>
              <a:spcBef>
                <a:spcPts val="988"/>
              </a:spcBef>
              <a:buFont typeface="Arial" panose="020B0604020202020204" pitchFamily="34" charset="0"/>
              <a:buChar char="•"/>
              <a:defRPr sz="27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70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23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951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31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312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492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673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853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34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Manual reporting by public hospitals using a </a:t>
            </a:r>
            <a:r>
              <a:rPr lang="en-US" sz="1900" dirty="0" err="1"/>
              <a:t>standardised</a:t>
            </a:r>
            <a:r>
              <a:rPr lang="en-US" sz="1900" dirty="0"/>
              <a:t> template was initiated in 2018 as </a:t>
            </a:r>
            <a:r>
              <a:rPr lang="en-US" sz="1900" dirty="0" err="1"/>
              <a:t>utilisation</a:t>
            </a:r>
            <a:r>
              <a:rPr lang="en-US" sz="1900" dirty="0"/>
              <a:t> data were not readily available.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The public hospitals submitted data on a half-yearly basis and to date, we completed six rounds of data collection.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The reported data were then linked with the clinical encounter and claims database for validation and extraction of additional information (e.g. patient demographics).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Data clarifications were sought from public hospitals where necessary.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The key findings were then used to inform the Medical Technology Advisory Committee.  </a:t>
            </a:r>
            <a:endParaRPr lang="en-SG" sz="19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934F17-BC03-41A2-A431-F0DE96E32004}"/>
              </a:ext>
            </a:extLst>
          </p:cNvPr>
          <p:cNvGrpSpPr/>
          <p:nvPr/>
        </p:nvGrpSpPr>
        <p:grpSpPr>
          <a:xfrm>
            <a:off x="280427" y="5885971"/>
            <a:ext cx="9996251" cy="830997"/>
            <a:chOff x="145922" y="1559871"/>
            <a:chExt cx="3640015" cy="830997"/>
          </a:xfrm>
        </p:grpSpPr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483C572D-E04C-4D4F-BBFD-D5FA6797B28C}"/>
                </a:ext>
              </a:extLst>
            </p:cNvPr>
            <p:cNvSpPr txBox="1">
              <a:spLocks/>
            </p:cNvSpPr>
            <p:nvPr/>
          </p:nvSpPr>
          <p:spPr>
            <a:xfrm>
              <a:off x="145922" y="1640678"/>
              <a:ext cx="3640015" cy="669385"/>
            </a:xfrm>
            <a:prstGeom prst="roundRect">
              <a:avLst/>
            </a:prstGeom>
            <a:solidFill>
              <a:srgbClr val="007078"/>
            </a:solidFill>
            <a:ln>
              <a:noFill/>
            </a:ln>
          </p:spPr>
          <p:txBody>
            <a:bodyPr vert="horz" lIns="182881" tIns="91440" rIns="182881" bIns="91440" rtlCol="0" anchor="ctr">
              <a:normAutofit/>
            </a:bodyPr>
            <a:lstStyle>
              <a:lvl1pPr marL="225903" indent="-225903" algn="l" defTabSz="903610" rtl="0" eaLnBrk="1" latinLnBrk="0" hangingPunct="1">
                <a:lnSpc>
                  <a:spcPct val="90000"/>
                </a:lnSpc>
                <a:spcBef>
                  <a:spcPts val="988"/>
                </a:spcBef>
                <a:buFont typeface="Arial" panose="020B0604020202020204" pitchFamily="34" charset="0"/>
                <a:buChar char="•"/>
                <a:defRPr sz="27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770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23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951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31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312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492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3673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853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34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2400" b="1" dirty="0">
                  <a:solidFill>
                    <a:schemeClr val="bg1"/>
                  </a:solidFill>
                </a:rPr>
                <a:t>       RESULTS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01CE5C-3B98-4618-95DE-5F114E22A133}"/>
                </a:ext>
              </a:extLst>
            </p:cNvPr>
            <p:cNvSpPr txBox="1"/>
            <p:nvPr/>
          </p:nvSpPr>
          <p:spPr>
            <a:xfrm>
              <a:off x="145922" y="1559871"/>
              <a:ext cx="856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  <a:sym typeface="Wingdings" panose="05000000000000000000" pitchFamily="2" charset="2"/>
                </a:rPr>
                <a:t>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1D4A8E7-EDAD-4C4C-A71A-7B5E473F7B15}"/>
              </a:ext>
            </a:extLst>
          </p:cNvPr>
          <p:cNvSpPr txBox="1">
            <a:spLocks/>
          </p:cNvSpPr>
          <p:nvPr/>
        </p:nvSpPr>
        <p:spPr>
          <a:xfrm>
            <a:off x="156161" y="6716967"/>
            <a:ext cx="4880015" cy="317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82881" tIns="91440" rIns="182881" bIns="91440" rtlCol="0">
            <a:noAutofit/>
          </a:bodyPr>
          <a:lstStyle>
            <a:lvl1pPr marL="225903" indent="-225903" algn="l" defTabSz="903610" rtl="0" eaLnBrk="1" latinLnBrk="0" hangingPunct="1">
              <a:lnSpc>
                <a:spcPct val="90000"/>
              </a:lnSpc>
              <a:spcBef>
                <a:spcPts val="988"/>
              </a:spcBef>
              <a:buFont typeface="Arial" panose="020B0604020202020204" pitchFamily="34" charset="0"/>
              <a:buChar char="•"/>
              <a:defRPr sz="27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70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23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951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31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312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492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673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853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34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The total number of children patients who have undergone cochlear implantation has increased over the years (</a:t>
            </a:r>
            <a:r>
              <a:rPr lang="en-US" sz="1900" u="sng" dirty="0"/>
              <a:t>Figure 1</a:t>
            </a:r>
            <a:r>
              <a:rPr lang="en-US" sz="1900" dirty="0"/>
              <a:t>).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All patients in the post-guidance period fulfilled the recommended clinical criteria. 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Due to challenges in accessing billing data, appropriateness of subsidy extension was only assessed in the second year; all 29 eligible patients received subsidy. 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We also found that pricing guidelines (i.e. lower procurement prices and margins) were well-adopted by the public hospitals. </a:t>
            </a:r>
            <a:endParaRPr lang="en-SG" sz="1900" dirty="0"/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sz="19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67A90F-4A83-4448-8850-8FAD1B8ED37F}"/>
              </a:ext>
            </a:extLst>
          </p:cNvPr>
          <p:cNvGrpSpPr/>
          <p:nvPr/>
        </p:nvGrpSpPr>
        <p:grpSpPr>
          <a:xfrm>
            <a:off x="10610263" y="5885970"/>
            <a:ext cx="3646360" cy="830997"/>
            <a:chOff x="145922" y="1559871"/>
            <a:chExt cx="3640015" cy="830997"/>
          </a:xfrm>
        </p:grpSpPr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417C101A-A9DF-4D9B-B522-E3DFC2D8B2CF}"/>
                </a:ext>
              </a:extLst>
            </p:cNvPr>
            <p:cNvSpPr txBox="1">
              <a:spLocks/>
            </p:cNvSpPr>
            <p:nvPr/>
          </p:nvSpPr>
          <p:spPr>
            <a:xfrm>
              <a:off x="145922" y="1640678"/>
              <a:ext cx="3640015" cy="669385"/>
            </a:xfrm>
            <a:prstGeom prst="roundRect">
              <a:avLst/>
            </a:prstGeom>
            <a:solidFill>
              <a:srgbClr val="007078"/>
            </a:solidFill>
            <a:ln>
              <a:noFill/>
            </a:ln>
          </p:spPr>
          <p:txBody>
            <a:bodyPr vert="horz" lIns="182881" tIns="91440" rIns="182881" bIns="91440" rtlCol="0" anchor="ctr">
              <a:normAutofit/>
            </a:bodyPr>
            <a:lstStyle>
              <a:lvl1pPr marL="225903" indent="-225903" algn="l" defTabSz="903610" rtl="0" eaLnBrk="1" latinLnBrk="0" hangingPunct="1">
                <a:lnSpc>
                  <a:spcPct val="90000"/>
                </a:lnSpc>
                <a:spcBef>
                  <a:spcPts val="988"/>
                </a:spcBef>
                <a:buFont typeface="Arial" panose="020B0604020202020204" pitchFamily="34" charset="0"/>
                <a:buChar char="•"/>
                <a:defRPr sz="27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770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23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951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31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312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492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3673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8538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343" indent="-225903" algn="l" defTabSz="903610" rtl="0" eaLnBrk="1" latinLnBrk="0" hangingPunct="1">
                <a:lnSpc>
                  <a:spcPct val="90000"/>
                </a:lnSpc>
                <a:spcBef>
                  <a:spcPts val="494"/>
                </a:spcBef>
                <a:buFont typeface="Arial" panose="020B0604020202020204" pitchFamily="34" charset="0"/>
                <a:buChar char="•"/>
                <a:defRPr sz="17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2400" b="1" dirty="0">
                  <a:solidFill>
                    <a:schemeClr val="bg1"/>
                  </a:solidFill>
                </a:rPr>
                <a:t>       CONCLUSION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FD0B16-9941-4F0D-9098-53AB0FDCC851}"/>
                </a:ext>
              </a:extLst>
            </p:cNvPr>
            <p:cNvSpPr txBox="1"/>
            <p:nvPr/>
          </p:nvSpPr>
          <p:spPr>
            <a:xfrm>
              <a:off x="145922" y="1559871"/>
              <a:ext cx="856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  <a:sym typeface="Wingdings" panose="05000000000000000000" pitchFamily="2" charset="2"/>
                </a:rPr>
                <a:t></a:t>
              </a:r>
              <a:endParaRPr lang="en-GB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78002CD1-DE44-4168-AC27-A4C81D20141C}"/>
              </a:ext>
            </a:extLst>
          </p:cNvPr>
          <p:cNvSpPr txBox="1">
            <a:spLocks/>
          </p:cNvSpPr>
          <p:nvPr/>
        </p:nvSpPr>
        <p:spPr>
          <a:xfrm>
            <a:off x="10276678" y="6723284"/>
            <a:ext cx="3978041" cy="317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82881" tIns="91440" rIns="182881" bIns="91440" rtlCol="0">
            <a:noAutofit/>
          </a:bodyPr>
          <a:lstStyle>
            <a:lvl1pPr marL="225903" indent="-225903" algn="l" defTabSz="903610" rtl="0" eaLnBrk="1" latinLnBrk="0" hangingPunct="1">
              <a:lnSpc>
                <a:spcPct val="90000"/>
              </a:lnSpc>
              <a:spcBef>
                <a:spcPts val="988"/>
              </a:spcBef>
              <a:buFont typeface="Arial" panose="020B0604020202020204" pitchFamily="34" charset="0"/>
              <a:buChar char="•"/>
              <a:defRPr sz="27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70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23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951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31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312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492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673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8538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343" indent="-225903" algn="l" defTabSz="903610" rtl="0" eaLnBrk="1" latinLnBrk="0" hangingPunct="1">
              <a:lnSpc>
                <a:spcPct val="90000"/>
              </a:lnSpc>
              <a:spcBef>
                <a:spcPts val="494"/>
              </a:spcBef>
              <a:buFont typeface="Arial" panose="020B0604020202020204" pitchFamily="34" charset="0"/>
              <a:buChar char="•"/>
              <a:defRPr sz="1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The subsidy has benefited 52 unique patients in the two years post-guidance.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We measured the impact of subsidy decision for cochlear implants despite constraints in data accessibility; real-world data were manually collected in the absence of an implant registry or database, which may become unsustainable as more implants are evaluated.</a:t>
            </a:r>
            <a:endParaRPr lang="en-SG" sz="19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9BA321-9DEE-4DB2-8754-27059DA2218A}"/>
              </a:ext>
            </a:extLst>
          </p:cNvPr>
          <p:cNvGrpSpPr/>
          <p:nvPr/>
        </p:nvGrpSpPr>
        <p:grpSpPr>
          <a:xfrm>
            <a:off x="5045425" y="6854138"/>
            <a:ext cx="5231253" cy="3418669"/>
            <a:chOff x="-433324" y="7205417"/>
            <a:chExt cx="4509543" cy="283245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B2417C77-ED31-414E-9764-5D0A48755C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35023488"/>
                </p:ext>
              </p:extLst>
            </p:nvPr>
          </p:nvGraphicFramePr>
          <p:xfrm>
            <a:off x="-433324" y="7205417"/>
            <a:ext cx="4509543" cy="2832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DF8622-B8BA-4B12-AB13-33C247EA7A1F}"/>
                </a:ext>
              </a:extLst>
            </p:cNvPr>
            <p:cNvCxnSpPr>
              <a:cxnSpLocks/>
            </p:cNvCxnSpPr>
            <p:nvPr/>
          </p:nvCxnSpPr>
          <p:spPr>
            <a:xfrm>
              <a:off x="1418888" y="7306911"/>
              <a:ext cx="0" cy="2666819"/>
            </a:xfrm>
            <a:prstGeom prst="line">
              <a:avLst/>
            </a:prstGeom>
            <a:ln w="38100">
              <a:solidFill>
                <a:srgbClr val="31ADA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95E3F7D5-656A-4B8B-82C6-F1493B22D876}"/>
              </a:ext>
            </a:extLst>
          </p:cNvPr>
          <p:cNvSpPr/>
          <p:nvPr/>
        </p:nvSpPr>
        <p:spPr>
          <a:xfrm>
            <a:off x="9303897" y="10011383"/>
            <a:ext cx="523125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SG" sz="1400" b="1" dirty="0">
                <a:solidFill>
                  <a:srgbClr val="006666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www.ACE-HTA.gov.sg</a:t>
            </a:r>
            <a:endParaRPr lang="en-SG" sz="1400" dirty="0">
              <a:solidFill>
                <a:srgbClr val="006666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945DC4-0884-477B-8D11-CFF168E3975E}"/>
              </a:ext>
            </a:extLst>
          </p:cNvPr>
          <p:cNvSpPr txBox="1"/>
          <p:nvPr/>
        </p:nvSpPr>
        <p:spPr>
          <a:xfrm>
            <a:off x="5277803" y="6696555"/>
            <a:ext cx="488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95959"/>
                </a:solidFill>
              </a:rPr>
              <a:t>Figure 1: Pre- and post-guidance number of children patients </a:t>
            </a:r>
            <a:endParaRPr lang="en-GB" sz="1400" b="1" dirty="0">
              <a:solidFill>
                <a:srgbClr val="595959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57F658-21BB-4C69-82B7-8BCF95F4F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99" y="4456387"/>
            <a:ext cx="2584831" cy="1292416"/>
          </a:xfrm>
          <a:prstGeom prst="rect">
            <a:avLst/>
          </a:prstGeom>
          <a:ln w="25400">
            <a:solidFill>
              <a:srgbClr val="007078"/>
            </a:solidFill>
            <a:prstDash val="sysDash"/>
          </a:ln>
          <a:effectLst>
            <a:outerShdw blurRad="50800" dist="38100" dir="2700000" algn="tl" rotWithShape="0">
              <a:srgbClr val="009999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784F66-90E6-49A0-95FB-2081B1BF6709}"/>
              </a:ext>
            </a:extLst>
          </p:cNvPr>
          <p:cNvSpPr txBox="1"/>
          <p:nvPr/>
        </p:nvSpPr>
        <p:spPr>
          <a:xfrm>
            <a:off x="446510" y="4334421"/>
            <a:ext cx="3743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Clr>
                <a:srgbClr val="006666"/>
              </a:buClr>
            </a:pPr>
            <a:r>
              <a:rPr lang="en-US" b="1" dirty="0">
                <a:solidFill>
                  <a:srgbClr val="31ADAD"/>
                </a:solidFill>
              </a:rPr>
              <a:t>1. How has </a:t>
            </a:r>
            <a:r>
              <a:rPr lang="en-US" b="1" dirty="0" err="1">
                <a:solidFill>
                  <a:srgbClr val="31ADAD"/>
                </a:solidFill>
              </a:rPr>
              <a:t>utilisation</a:t>
            </a:r>
            <a:r>
              <a:rPr lang="en-US" b="1" dirty="0">
                <a:solidFill>
                  <a:srgbClr val="31ADAD"/>
                </a:solidFill>
              </a:rPr>
              <a:t> changed from pre- to post-guidance?</a:t>
            </a:r>
          </a:p>
          <a:p>
            <a:pPr algn="just">
              <a:spcBef>
                <a:spcPts val="0"/>
              </a:spcBef>
              <a:buClr>
                <a:srgbClr val="006666"/>
              </a:buClr>
            </a:pPr>
            <a:r>
              <a:rPr lang="en-US" b="1" dirty="0">
                <a:solidFill>
                  <a:srgbClr val="31ADAD"/>
                </a:solidFill>
              </a:rPr>
              <a:t>2. What is the extent of guidance adoption in terms of indications for subsidy and pricing guidelines?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F82A5F6-12A5-4CE8-B87B-35560FE02F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5" y="386154"/>
            <a:ext cx="2470975" cy="7756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8677AD-C939-4A6B-A96E-784E9268E6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65" t="27208" r="80838" b="64799"/>
          <a:stretch/>
        </p:blipFill>
        <p:spPr>
          <a:xfrm>
            <a:off x="9624782" y="303027"/>
            <a:ext cx="2156913" cy="93308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2C84CA64-A42F-4929-9E39-948CD310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26" y="105097"/>
            <a:ext cx="9820405" cy="1413785"/>
          </a:xfrm>
        </p:spPr>
        <p:txBody>
          <a:bodyPr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SG" sz="2400" b="1" dirty="0">
                <a:solidFill>
                  <a:srgbClr val="007078"/>
                </a:solidFill>
                <a:latin typeface="+mn-lt"/>
              </a:rPr>
              <a:t>Measuring the impact of subsidy decision on bilateral cochlear implants for children with severe-to-profound sensorineural hearing loss in Singapore</a:t>
            </a:r>
            <a:br>
              <a:rPr lang="en-SG" sz="2800" b="1" dirty="0">
                <a:solidFill>
                  <a:srgbClr val="007078"/>
                </a:solidFill>
                <a:latin typeface="+mn-lt"/>
              </a:rPr>
            </a:br>
            <a:r>
              <a:rPr lang="en-SG" sz="1800" b="1" u="sng" dirty="0">
                <a:solidFill>
                  <a:srgbClr val="595959"/>
                </a:solidFill>
                <a:latin typeface="+mn-lt"/>
              </a:rPr>
              <a:t>Xue Shi LUO</a:t>
            </a:r>
            <a:r>
              <a:rPr lang="en-SG" sz="1800" b="1" u="sng" baseline="30000" dirty="0">
                <a:solidFill>
                  <a:srgbClr val="595959"/>
                </a:solidFill>
                <a:latin typeface="+mn-lt"/>
              </a:rPr>
              <a:t>1@</a:t>
            </a:r>
            <a:r>
              <a:rPr lang="en-SG" sz="1800" b="1" u="sng" dirty="0">
                <a:solidFill>
                  <a:srgbClr val="595959"/>
                </a:solidFill>
                <a:latin typeface="+mn-lt"/>
              </a:rPr>
              <a:t>, </a:t>
            </a:r>
            <a:r>
              <a:rPr lang="en-SG" sz="1800" b="1" dirty="0">
                <a:solidFill>
                  <a:srgbClr val="595959"/>
                </a:solidFill>
                <a:latin typeface="+mn-lt"/>
              </a:rPr>
              <a:t>Louise GOH</a:t>
            </a:r>
            <a:r>
              <a:rPr lang="en-SG" sz="1800" b="1" kern="0" baseline="30000" dirty="0">
                <a:solidFill>
                  <a:srgbClr val="595959"/>
                </a:solidFill>
              </a:rPr>
              <a:t>1</a:t>
            </a:r>
            <a:r>
              <a:rPr lang="en-SG" sz="1800" b="1" dirty="0">
                <a:solidFill>
                  <a:srgbClr val="595959"/>
                </a:solidFill>
                <a:latin typeface="+mn-lt"/>
              </a:rPr>
              <a:t>, Hansen SUN</a:t>
            </a:r>
            <a:r>
              <a:rPr lang="en-SG" sz="1800" b="1" kern="0" baseline="30000" dirty="0">
                <a:solidFill>
                  <a:srgbClr val="595959"/>
                </a:solidFill>
              </a:rPr>
              <a:t>1</a:t>
            </a:r>
            <a:r>
              <a:rPr lang="en-SG" sz="1800" b="1" dirty="0">
                <a:solidFill>
                  <a:srgbClr val="595959"/>
                </a:solidFill>
                <a:latin typeface="+mn-lt"/>
              </a:rPr>
              <a:t>, Kwong NG</a:t>
            </a:r>
            <a:r>
              <a:rPr lang="en-SG" sz="1800" b="1" baseline="30000" dirty="0">
                <a:solidFill>
                  <a:srgbClr val="595959"/>
                </a:solidFill>
                <a:latin typeface="+mn-lt"/>
              </a:rPr>
              <a:t>1</a:t>
            </a:r>
            <a:br>
              <a:rPr lang="en-SG" sz="1600" dirty="0">
                <a:latin typeface="+mn-lt"/>
              </a:rPr>
            </a:br>
            <a:r>
              <a:rPr lang="en-SG" sz="1600" baseline="30000" dirty="0">
                <a:solidFill>
                  <a:srgbClr val="595959"/>
                </a:solidFill>
                <a:latin typeface="+mn-lt"/>
              </a:rPr>
              <a:t>1</a:t>
            </a:r>
            <a:r>
              <a:rPr lang="en-SG" sz="1600" dirty="0">
                <a:solidFill>
                  <a:srgbClr val="595959"/>
                </a:solidFill>
                <a:latin typeface="+mn-lt"/>
              </a:rPr>
              <a:t>Agency for Care Effectiveness (ACE), Ministry of Health, Singapore, </a:t>
            </a:r>
            <a:r>
              <a:rPr lang="en-SG" sz="1600" kern="0" baseline="30000" dirty="0">
                <a:solidFill>
                  <a:srgbClr val="595959"/>
                </a:solidFill>
                <a:latin typeface="+mn-lt"/>
              </a:rPr>
              <a:t>@</a:t>
            </a:r>
            <a:r>
              <a:rPr lang="en-SG" sz="1600" dirty="0">
                <a:solidFill>
                  <a:srgbClr val="595959"/>
                </a:solidFill>
                <a:latin typeface="+mn-lt"/>
              </a:rPr>
              <a:t>LUO_Xue_Shi@moh.gov.sg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C61A46-A6A6-4852-9509-B9675C269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912850" y="966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79"/>
    </mc:Choice>
    <mc:Fallback xmlns="">
      <p:transition spd="slow" advTm="28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pload Document" ma:contentTypeID="0x010100E0E1C1942FABCA4A8112BB8B4F350705" ma:contentTypeVersion="4" ma:contentTypeDescription="Create a new document." ma:contentTypeScope="" ma:versionID="c52459bbc8007d57877a210626893afa">
  <xsd:schema xmlns:xsd="http://www.w3.org/2001/XMLSchema" xmlns:xs="http://www.w3.org/2001/XMLSchema" xmlns:p="http://schemas.microsoft.com/office/2006/metadata/properties" xmlns:ns1="http://schemas.microsoft.com/sharepoint/v3" xmlns:ns2="5621dd47-367f-405a-808d-e64f97877181" targetNamespace="http://schemas.microsoft.com/office/2006/metadata/properties" ma:root="true" ma:fieldsID="46be799b7df7bbdf345d9798a64d87d7" ns1:_="" ns2:_="">
    <xsd:import namespace="http://schemas.microsoft.com/sharepoint/v3"/>
    <xsd:import namespace="5621dd47-367f-405a-808d-e64f978771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1dd47-367f-405a-808d-e64f97877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E7043C-5972-45E4-B2A3-99F5584ADD08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621dd47-367f-405a-808d-e64f9787718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CF1DD5B-7609-4681-8A07-6F9AFA026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10A6A6-714F-4AA1-91EE-70682B86F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21dd47-367f-405a-808d-e64f97877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2084</TotalTime>
  <Words>418</Words>
  <Application>Microsoft Office PowerPoint</Application>
  <PresentationFormat>Custom</PresentationFormat>
  <Paragraphs>31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Measuring the impact of subsidy decision on bilateral cochlear implants for children with severe-to-profound sensorineural hearing loss in Singapore Xue Shi LUO1@, Louise GOH1, Hansen SUN1, Kwong NG1 1Agency for Care Effectiveness (ACE), Ministry of Health, Singapore, @LUO_Xue_Shi@moh.gov.sg</vt:lpstr>
    </vt:vector>
  </TitlesOfParts>
  <Company>WOG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national drug evaluation processes in Singapore Fiona PEARCE1, Kwong NG1, Daphne KHOO1   1Agency for Care Effectiveness (ACE), Ministry of Health, Singapore</dc:title>
  <dc:creator>Hong JU (MOH)</dc:creator>
  <cp:lastModifiedBy>She Hui TAN (MOH)</cp:lastModifiedBy>
  <cp:revision>296</cp:revision>
  <dcterms:created xsi:type="dcterms:W3CDTF">2017-05-01T10:21:39Z</dcterms:created>
  <dcterms:modified xsi:type="dcterms:W3CDTF">2023-06-22T01:02:03Z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0x010100E0E1C1942FABCA4A8112BB8B4F350705</vt:lpwstr>
  </property>
  <property fmtid="{D5CDD505-2E9C-101B-9397-08002B2CF9AE}" pid="3" name="MSIP_Label_4f288355-fb4c-44cd-b9ca-40cfc2aee5f8_Enabled">
    <vt:lpwstr>true</vt:lpwstr>
  </property>
  <property fmtid="{D5CDD505-2E9C-101B-9397-08002B2CF9AE}" pid="4" name="MSIP_Label_4f288355-fb4c-44cd-b9ca-40cfc2aee5f8_SetDate">
    <vt:lpwstr>2021-09-28T05:41:39Z</vt:lpwstr>
  </property>
  <property fmtid="{D5CDD505-2E9C-101B-9397-08002B2CF9AE}" pid="5" name="MSIP_Label_4f288355-fb4c-44cd-b9ca-40cfc2aee5f8_Method">
    <vt:lpwstr>Standard</vt:lpwstr>
  </property>
  <property fmtid="{D5CDD505-2E9C-101B-9397-08002B2CF9AE}" pid="6" name="MSIP_Label_4f288355-fb4c-44cd-b9ca-40cfc2aee5f8_Name">
    <vt:lpwstr>Non Sensitive_1</vt:lpwstr>
  </property>
  <property fmtid="{D5CDD505-2E9C-101B-9397-08002B2CF9AE}" pid="7" name="MSIP_Label_4f288355-fb4c-44cd-b9ca-40cfc2aee5f8_SiteId">
    <vt:lpwstr>0b11c524-9a1c-4e1b-84cb-6336aefc2243</vt:lpwstr>
  </property>
  <property fmtid="{D5CDD505-2E9C-101B-9397-08002B2CF9AE}" pid="8" name="MSIP_Label_4f288355-fb4c-44cd-b9ca-40cfc2aee5f8_ActionId">
    <vt:lpwstr>167c59ba-ced4-4495-9b81-592c3784bc33</vt:lpwstr>
  </property>
  <property fmtid="{D5CDD505-2E9C-101B-9397-08002B2CF9AE}" pid="9" name="MSIP_Label_4f288355-fb4c-44cd-b9ca-40cfc2aee5f8_ContentBits">
    <vt:lpwstr>0</vt:lpwstr>
  </property>
</Properties>
</file>